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62" r:id="rId5"/>
    <p:sldId id="263" r:id="rId6"/>
    <p:sldId id="264" r:id="rId7"/>
    <p:sldId id="271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9" r:id="rId16"/>
    <p:sldId id="278" r:id="rId17"/>
    <p:sldId id="28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66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59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11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59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7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29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0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22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69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40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51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2B3F-2BA1-4B14-ABD8-50C2425FD242}" type="datetimeFigureOut">
              <a:rPr lang="fr-FR" smtClean="0"/>
              <a:t>27/11/2021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8ACF-0BF2-4A43-950D-A9094749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5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CAP%20OL%202019%20(6).mp4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hyperlink" Target="http://www.st-joseph-lorient.org/" TargetMode="External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7.gif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2784" y="1476293"/>
            <a:ext cx="10537629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VOIE PROFESSIONNELLE</a:t>
            </a:r>
          </a:p>
          <a:p>
            <a:pPr algn="ctr"/>
            <a:r>
              <a:rPr lang="fr-FR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UNE VOIE DE REUSSITE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3868820"/>
            <a:ext cx="2506854" cy="17362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7" y="3868819"/>
            <a:ext cx="1899138" cy="23925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21" y="3868819"/>
            <a:ext cx="2180492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2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109" y="76870"/>
            <a:ext cx="10714892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Les spécificités de la voie pro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8812" y="1371708"/>
            <a:ext cx="120231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Le professionnel n’est pas quelqu’un d’isolé,  c’est quelqu’un qui a l’esprit ouvert sur son territoire, sur la France ou le monde.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	</a:t>
            </a:r>
            <a:r>
              <a:rPr lang="fr-FR" sz="2800" b="1" dirty="0">
                <a:solidFill>
                  <a:schemeClr val="bg1"/>
                </a:solidFill>
              </a:rPr>
              <a:t>- La plupart des élèves de nos établissement peuvent participer à des 	stages à l’étranger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	</a:t>
            </a:r>
            <a:r>
              <a:rPr lang="fr-FR" sz="2800" b="1" dirty="0">
                <a:solidFill>
                  <a:schemeClr val="bg1"/>
                </a:solidFill>
              </a:rPr>
              <a:t>- Ces stages permettent de démontrer de la motivation et peuvent être un  	plus important sur un CV</a:t>
            </a:r>
          </a:p>
          <a:p>
            <a:r>
              <a:rPr lang="fr-FR" sz="3200" b="1" dirty="0"/>
              <a:t>	 </a:t>
            </a:r>
          </a:p>
          <a:p>
            <a:endParaRPr lang="fr-FR" sz="32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36" y="4215401"/>
            <a:ext cx="2079811" cy="25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055" y="76870"/>
            <a:ext cx="10517946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Ne pas se tromper dans son orientation en LP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5895" y="1723400"/>
            <a:ext cx="120231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La formation professionnelle est une formation exigeante, qui demande de la </a:t>
            </a:r>
            <a:r>
              <a:rPr lang="fr-FR" sz="2800" b="1" dirty="0">
                <a:solidFill>
                  <a:srgbClr val="FFFF00"/>
                </a:solidFill>
              </a:rPr>
              <a:t>motivation</a:t>
            </a:r>
            <a:r>
              <a:rPr lang="fr-FR" sz="2800" b="1" dirty="0">
                <a:solidFill>
                  <a:schemeClr val="bg1"/>
                </a:solidFill>
              </a:rPr>
              <a:t> et de </a:t>
            </a:r>
            <a:r>
              <a:rPr lang="fr-FR" sz="2800" b="1" dirty="0">
                <a:solidFill>
                  <a:srgbClr val="FFFF00"/>
                </a:solidFill>
              </a:rPr>
              <a:t>l’assiduité</a:t>
            </a:r>
            <a:r>
              <a:rPr lang="fr-FR" sz="2800" b="1" dirty="0">
                <a:solidFill>
                  <a:schemeClr val="bg1"/>
                </a:solidFill>
              </a:rPr>
              <a:t>.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Il faut éviter de naviguer entre les Bacs Pro… donc éviter de se tromper d’orientation.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	</a:t>
            </a:r>
            <a:r>
              <a:rPr lang="fr-FR" sz="2800" b="1" dirty="0">
                <a:solidFill>
                  <a:schemeClr val="bg1"/>
                </a:solidFill>
              </a:rPr>
              <a:t>- C’est un plus d’avoir fait son stage de 3</a:t>
            </a:r>
            <a:r>
              <a:rPr lang="fr-FR" sz="2800" b="1" baseline="30000" dirty="0">
                <a:solidFill>
                  <a:schemeClr val="bg1"/>
                </a:solidFill>
              </a:rPr>
              <a:t>e</a:t>
            </a:r>
            <a:r>
              <a:rPr lang="fr-FR" sz="2800" b="1" dirty="0">
                <a:solidFill>
                  <a:schemeClr val="bg1"/>
                </a:solidFill>
              </a:rPr>
              <a:t> dans la filière qui intéresse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C’est important d’avoir participé à des </a:t>
            </a:r>
            <a:r>
              <a:rPr lang="fr-FR" sz="2800" b="1" dirty="0">
                <a:solidFill>
                  <a:srgbClr val="FFFF00"/>
                </a:solidFill>
              </a:rPr>
              <a:t>mini-stages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dans le lycée, d’être 	allé aux </a:t>
            </a:r>
            <a:r>
              <a:rPr lang="fr-FR" sz="2800" b="1" dirty="0">
                <a:solidFill>
                  <a:srgbClr val="FFFF00"/>
                </a:solidFill>
              </a:rPr>
              <a:t>portes ouvertes </a:t>
            </a:r>
            <a:r>
              <a:rPr lang="fr-FR" sz="2800" b="1" dirty="0">
                <a:solidFill>
                  <a:schemeClr val="bg1"/>
                </a:solidFill>
              </a:rPr>
              <a:t>et de </a:t>
            </a:r>
            <a:r>
              <a:rPr lang="fr-FR" sz="2800" b="1" dirty="0">
                <a:solidFill>
                  <a:srgbClr val="FFFF00"/>
                </a:solidFill>
              </a:rPr>
              <a:t>poser des questions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	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        	</a:t>
            </a:r>
            <a:r>
              <a:rPr lang="fr-FR" sz="2800" b="1" dirty="0">
                <a:solidFill>
                  <a:schemeClr val="bg1"/>
                </a:solidFill>
              </a:rPr>
              <a:t>Le </a:t>
            </a:r>
            <a:r>
              <a:rPr lang="fr-FR" sz="2800" b="1" dirty="0">
                <a:solidFill>
                  <a:srgbClr val="FFFF00"/>
                </a:solidFill>
              </a:rPr>
              <a:t>Projet est personnel </a:t>
            </a:r>
            <a:r>
              <a:rPr lang="fr-FR" sz="2800" b="1" dirty="0">
                <a:solidFill>
                  <a:schemeClr val="bg1"/>
                </a:solidFill>
              </a:rPr>
              <a:t>et doit avoir été bien </a:t>
            </a:r>
            <a:r>
              <a:rPr lang="fr-FR" sz="2800" b="1" dirty="0">
                <a:solidFill>
                  <a:srgbClr val="FFFF00"/>
                </a:solidFill>
              </a:rPr>
              <a:t>préparé</a:t>
            </a:r>
            <a:r>
              <a:rPr lang="fr-FR" sz="2800" b="1" dirty="0">
                <a:solidFill>
                  <a:schemeClr val="bg1"/>
                </a:solidFill>
              </a:rPr>
              <a:t>.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	 </a:t>
            </a:r>
          </a:p>
          <a:p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533733" y="5383907"/>
            <a:ext cx="582749" cy="3798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6" y="4670504"/>
            <a:ext cx="1982637" cy="218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055" y="76870"/>
            <a:ext cx="1051794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Et Après…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8813" y="984737"/>
            <a:ext cx="120231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Près de 75 % des élèves qui ont fait un CAP poursuivent des études après l’obtention de leur diplôme.</a:t>
            </a:r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70 % des élèves qui ont obtenu un Bac Pro continuent leurs études dont beaucoup dans le supérieur (via Parcours Sup):</a:t>
            </a:r>
          </a:p>
          <a:p>
            <a:pPr marL="457200" indent="-457200">
              <a:buFontTx/>
              <a:buChar char="-"/>
            </a:pPr>
            <a:endParaRPr lang="fr-FR" sz="1600" b="1" dirty="0">
              <a:solidFill>
                <a:schemeClr val="bg1"/>
              </a:solidFill>
            </a:endParaRPr>
          </a:p>
          <a:p>
            <a:pPr marL="1371600" lvl="2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BTS en formation initiale</a:t>
            </a:r>
          </a:p>
          <a:p>
            <a:pPr marL="1371600" lvl="2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BTS par la voie de l’apprentissage</a:t>
            </a:r>
          </a:p>
          <a:p>
            <a:pPr marL="1371600" lvl="2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IFSI – IFAS – Préparation aux concours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Le BAC Professionnel comme les autres Bacs prépare aux études supérieures.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	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	</a:t>
            </a:r>
            <a:r>
              <a:rPr lang="fr-FR" sz="3400" b="1" dirty="0">
                <a:solidFill>
                  <a:schemeClr val="bg1"/>
                </a:solidFill>
              </a:rPr>
              <a:t>LA VOIE PROFESSIONNELLE EST UNE VOIE DE REUSSITE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355453" y="5501472"/>
            <a:ext cx="582749" cy="3798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39" y="2452333"/>
            <a:ext cx="1509458" cy="20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055" y="76870"/>
            <a:ext cx="10517946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Et maintenant voyons les établissements</a:t>
            </a:r>
            <a:endParaRPr lang="fr-FR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" y="76870"/>
            <a:ext cx="2020876" cy="276467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503712" y="1288897"/>
            <a:ext cx="9501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Le LEAP Ker Anna est situé au centre de Kervignac</a:t>
            </a:r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C’est un lycée qui accueille 300 jeunes de la 4</a:t>
            </a:r>
            <a:r>
              <a:rPr lang="fr-FR" sz="2800" b="1" baseline="30000" dirty="0">
                <a:solidFill>
                  <a:schemeClr val="bg1"/>
                </a:solidFill>
              </a:rPr>
              <a:t>e</a:t>
            </a:r>
            <a:r>
              <a:rPr lang="fr-FR" sz="2800" b="1" dirty="0">
                <a:solidFill>
                  <a:schemeClr val="bg1"/>
                </a:solidFill>
              </a:rPr>
              <a:t> à la terminale sur 2 ha</a:t>
            </a:r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Le lycée est surtout spécialisé dans les services avec :</a:t>
            </a:r>
          </a:p>
          <a:p>
            <a:pPr marL="457200" indent="-457200">
              <a:buFontTx/>
              <a:buChar char="-"/>
            </a:pPr>
            <a:endParaRPr lang="fr-FR" sz="1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828800" y="3108960"/>
            <a:ext cx="103632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Des 4</a:t>
            </a:r>
            <a:r>
              <a:rPr lang="fr-FR" sz="2800" b="1" baseline="30000" dirty="0">
                <a:solidFill>
                  <a:schemeClr val="bg1"/>
                </a:solidFill>
              </a:rPr>
              <a:t>e</a:t>
            </a:r>
            <a:r>
              <a:rPr lang="fr-FR" sz="2800" b="1" dirty="0">
                <a:solidFill>
                  <a:schemeClr val="bg1"/>
                </a:solidFill>
              </a:rPr>
              <a:t> et 3</a:t>
            </a:r>
            <a:r>
              <a:rPr lang="fr-FR" sz="2800" b="1" baseline="30000" dirty="0">
                <a:solidFill>
                  <a:schemeClr val="bg1"/>
                </a:solidFill>
              </a:rPr>
              <a:t>e</a:t>
            </a:r>
            <a:r>
              <a:rPr lang="fr-FR" sz="2800" b="1" dirty="0">
                <a:solidFill>
                  <a:schemeClr val="bg1"/>
                </a:solidFill>
              </a:rPr>
              <a:t> à Projet Professionnel</a:t>
            </a:r>
          </a:p>
          <a:p>
            <a:endParaRPr lang="fr-FR" sz="1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Un CAP SAPVER (Services aux Personnes et Vente en Espace Rural) – Service – Vente – Restauration (Salle).</a:t>
            </a:r>
          </a:p>
          <a:p>
            <a:pPr marL="457200" indent="-457200">
              <a:buFontTx/>
              <a:buChar char="-"/>
            </a:pPr>
            <a:endParaRPr lang="fr-FR" sz="1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Un Bac Professionnel SAPAT (Services aux Personnes et Au Territoire)</a:t>
            </a:r>
          </a:p>
          <a:p>
            <a:pPr marL="457200" indent="-457200">
              <a:buFontTx/>
              <a:buChar char="-"/>
            </a:pPr>
            <a:endParaRPr lang="fr-FR" sz="12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</a:rPr>
              <a:t>Un CAP en Apprentissage MMEV (Maintenance des matériels     d’Espaces Verts)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1" y="2845374"/>
            <a:ext cx="1068964" cy="142528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5" y="3164654"/>
            <a:ext cx="1547946" cy="170361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7" y="4807560"/>
            <a:ext cx="1523773" cy="113812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5776887"/>
            <a:ext cx="1339955" cy="10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cteurs 19"/>
          <p:cNvSpPr/>
          <p:nvPr/>
        </p:nvSpPr>
        <p:spPr>
          <a:xfrm>
            <a:off x="1902033" y="4134544"/>
            <a:ext cx="1828801" cy="1919416"/>
          </a:xfrm>
          <a:prstGeom prst="pie">
            <a:avLst>
              <a:gd name="adj1" fmla="val 5436567"/>
              <a:gd name="adj2" fmla="val 28143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4055" y="76870"/>
            <a:ext cx="10517946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Et maintenant voyons les établissements</a:t>
            </a:r>
            <a:endParaRPr lang="fr-FR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28800" y="3108960"/>
            <a:ext cx="1036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" y="99713"/>
            <a:ext cx="2599869" cy="1800649"/>
          </a:xfrm>
          <a:prstGeom prst="rect">
            <a:avLst/>
          </a:prstGeom>
        </p:spPr>
      </p:pic>
      <p:pic>
        <p:nvPicPr>
          <p:cNvPr id="6" name="Espace réservé du contenu 6" descr="Une image contenant extérieur&#10;&#10;Description générée automatiquement">
            <a:hlinkClick r:id="rId3" action="ppaction://hlinkfile"/>
            <a:extLst>
              <a:ext uri="{FF2B5EF4-FFF2-40B4-BE49-F238E27FC236}">
                <a16:creationId xmlns:a16="http://schemas.microsoft.com/office/drawing/2014/main" id="{0634D143-0FFF-48EE-A7CE-A4176CD90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9439843" y="4860804"/>
            <a:ext cx="2462715" cy="1385277"/>
          </a:xfrm>
          <a:prstGeom prst="rect">
            <a:avLst/>
          </a:prstGeom>
        </p:spPr>
      </p:pic>
      <p:pic>
        <p:nvPicPr>
          <p:cNvPr id="7" name="Image 6" descr="Une image contenant tapis&#10;&#10;Description générée automatiquement">
            <a:extLst>
              <a:ext uri="{FF2B5EF4-FFF2-40B4-BE49-F238E27FC236}">
                <a16:creationId xmlns:a16="http://schemas.microsoft.com/office/drawing/2014/main" id="{82136CD8-584E-40AB-9D5B-F5C99BC62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" y="1992193"/>
            <a:ext cx="2692866" cy="1795244"/>
          </a:xfrm>
          <a:prstGeom prst="rect">
            <a:avLst/>
          </a:prstGeom>
        </p:spPr>
      </p:pic>
      <p:sp>
        <p:nvSpPr>
          <p:cNvPr id="26" name="Secteurs 25"/>
          <p:cNvSpPr/>
          <p:nvPr/>
        </p:nvSpPr>
        <p:spPr>
          <a:xfrm>
            <a:off x="148282" y="2010034"/>
            <a:ext cx="1869988" cy="1911177"/>
          </a:xfrm>
          <a:prstGeom prst="pie">
            <a:avLst>
              <a:gd name="adj1" fmla="val 106024"/>
              <a:gd name="adj2" fmla="val 16150544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784390" y="4961445"/>
            <a:ext cx="2957383" cy="1772987"/>
            <a:chOff x="914401" y="4961445"/>
            <a:chExt cx="2957383" cy="1772987"/>
          </a:xfrm>
        </p:grpSpPr>
        <p:pic>
          <p:nvPicPr>
            <p:cNvPr id="10" name="Espace réservé du contenu 7" descr="Une image contenant personne, intérieur, homme, debout&#10;&#10;Description générée automatiquement">
              <a:extLst>
                <a:ext uri="{FF2B5EF4-FFF2-40B4-BE49-F238E27FC236}">
                  <a16:creationId xmlns:a16="http://schemas.microsoft.com/office/drawing/2014/main" id="{B18A10BE-8069-4764-8BD9-51757C3E8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89" b="6836"/>
            <a:stretch/>
          </p:blipFill>
          <p:spPr>
            <a:xfrm>
              <a:off x="914401" y="4961445"/>
              <a:ext cx="2314322" cy="1748274"/>
            </a:xfrm>
            <a:prstGeom prst="rect">
              <a:avLst/>
            </a:prstGeom>
          </p:spPr>
        </p:pic>
        <p:pic>
          <p:nvPicPr>
            <p:cNvPr id="11" name="Image 10" descr="Une image contenant personne, habits, complet, portant&#10;&#10;Description générée automatiquement">
              <a:extLst>
                <a:ext uri="{FF2B5EF4-FFF2-40B4-BE49-F238E27FC236}">
                  <a16:creationId xmlns:a16="http://schemas.microsoft.com/office/drawing/2014/main" id="{BEB4390F-B51C-46A6-AA59-09AB5E751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5"/>
            <a:stretch/>
          </p:blipFill>
          <p:spPr>
            <a:xfrm>
              <a:off x="2649689" y="4961798"/>
              <a:ext cx="1222095" cy="1772634"/>
            </a:xfrm>
            <a:custGeom>
              <a:avLst/>
              <a:gdLst/>
              <a:ahLst/>
              <a:cxnLst/>
              <a:rect l="l" t="t" r="r" b="b"/>
              <a:pathLst>
                <a:path w="4827922" h="6858000">
                  <a:moveTo>
                    <a:pt x="4441" y="0"/>
                  </a:moveTo>
                  <a:lnTo>
                    <a:pt x="4827922" y="0"/>
                  </a:lnTo>
                  <a:lnTo>
                    <a:pt x="4827922" y="6858000"/>
                  </a:lnTo>
                  <a:lnTo>
                    <a:pt x="0" y="6858000"/>
                  </a:lnTo>
                  <a:lnTo>
                    <a:pt x="106674" y="6638378"/>
                  </a:lnTo>
                  <a:cubicBezTo>
                    <a:pt x="530028" y="5720938"/>
                    <a:pt x="777229" y="4614948"/>
                    <a:pt x="777229" y="3424428"/>
                  </a:cubicBezTo>
                  <a:cubicBezTo>
                    <a:pt x="777229" y="2233909"/>
                    <a:pt x="530028" y="1127919"/>
                    <a:pt x="106674" y="210478"/>
                  </a:cubicBezTo>
                  <a:close/>
                </a:path>
              </a:pathLst>
            </a:custGeom>
          </p:spPr>
        </p:pic>
      </p:grpSp>
      <p:pic>
        <p:nvPicPr>
          <p:cNvPr id="12" name="Image 11" descr="Une image contenant texte, personne, intérieur, mur&#10;&#10;Description générée automatiquement">
            <a:extLst>
              <a:ext uri="{FF2B5EF4-FFF2-40B4-BE49-F238E27FC236}">
                <a16:creationId xmlns:a16="http://schemas.microsoft.com/office/drawing/2014/main" id="{E6A95418-E400-42B4-99E8-FE77EB3BB8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26"/>
          <a:stretch/>
        </p:blipFill>
        <p:spPr>
          <a:xfrm>
            <a:off x="5884941" y="2685536"/>
            <a:ext cx="3300879" cy="170523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>
        <p:nvSpPr>
          <p:cNvPr id="13" name="ZoneTexte 12"/>
          <p:cNvSpPr txBox="1"/>
          <p:nvPr/>
        </p:nvSpPr>
        <p:spPr>
          <a:xfrm>
            <a:off x="4283677" y="1392874"/>
            <a:ext cx="6519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</a:rPr>
              <a:t>Le Lycée professionnel Notre Dame de la Paix est situé à Ploemeur en proximité directe du pôle universitaire de Lorient.</a:t>
            </a:r>
          </a:p>
          <a:p>
            <a:pPr algn="just"/>
            <a:r>
              <a:rPr lang="fr-FR" b="1" dirty="0">
                <a:solidFill>
                  <a:schemeClr val="bg1"/>
                </a:solidFill>
              </a:rPr>
              <a:t>350 élèves se répartissent sur 3 Bac Pro et 1 CAP. Le Lycée compte également autant d’étudiants répartis dans 6 BTS.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7708" y="2677298"/>
            <a:ext cx="187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Bac Pro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Optique lunetterie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28800" y="4421938"/>
            <a:ext cx="2203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    Bac Pro Métiers 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   du commerce 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   et de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   la vente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5169241" y="2578443"/>
            <a:ext cx="2195384" cy="2277202"/>
            <a:chOff x="5169241" y="2578443"/>
            <a:chExt cx="2195384" cy="2277202"/>
          </a:xfrm>
        </p:grpSpPr>
        <p:sp>
          <p:nvSpPr>
            <p:cNvPr id="17" name="Secteurs 16"/>
            <p:cNvSpPr/>
            <p:nvPr/>
          </p:nvSpPr>
          <p:spPr>
            <a:xfrm>
              <a:off x="5169241" y="2578443"/>
              <a:ext cx="2195384" cy="2047104"/>
            </a:xfrm>
            <a:prstGeom prst="pie">
              <a:avLst>
                <a:gd name="adj1" fmla="val 106024"/>
                <a:gd name="adj2" fmla="val 16150544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202194" y="3039763"/>
              <a:ext cx="198943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   Bac Pro</a:t>
              </a:r>
            </a:p>
            <a:p>
              <a:r>
                <a:rPr lang="fr-FR" sz="1600" b="1" dirty="0">
                  <a:solidFill>
                    <a:schemeClr val="bg1"/>
                  </a:solidFill>
                </a:rPr>
                <a:t>Assistance </a:t>
              </a:r>
            </a:p>
            <a:p>
              <a:r>
                <a:rPr lang="fr-FR" sz="1600" b="1" dirty="0">
                  <a:solidFill>
                    <a:schemeClr val="bg1"/>
                  </a:solidFill>
                </a:rPr>
                <a:t>à la Gestion </a:t>
              </a:r>
            </a:p>
            <a:p>
              <a:r>
                <a:rPr lang="fr-FR" sz="1600" b="1" dirty="0">
                  <a:solidFill>
                    <a:schemeClr val="bg1"/>
                  </a:solidFill>
                </a:rPr>
                <a:t>des organisations et</a:t>
              </a:r>
            </a:p>
            <a:p>
              <a:r>
                <a:rPr lang="fr-FR" sz="1600" b="1" dirty="0">
                  <a:solidFill>
                    <a:schemeClr val="bg1"/>
                  </a:solidFill>
                </a:rPr>
                <a:t>    de   leurs Activités</a:t>
              </a:r>
            </a:p>
            <a:p>
              <a:r>
                <a:rPr lang="fr-FR" sz="1600" b="1" dirty="0">
                  <a:solidFill>
                    <a:schemeClr val="bg1"/>
                  </a:solidFill>
                </a:rPr>
                <a:t>           (</a:t>
              </a:r>
              <a:r>
                <a:rPr lang="fr-FR" sz="1600" b="1" dirty="0" err="1">
                  <a:solidFill>
                    <a:schemeClr val="bg1"/>
                  </a:solidFill>
                </a:rPr>
                <a:t>AGOrA</a:t>
              </a:r>
              <a:r>
                <a:rPr lang="fr-FR" sz="1600" b="1" dirty="0">
                  <a:solidFill>
                    <a:schemeClr val="bg1"/>
                  </a:solidFill>
                </a:rPr>
                <a:t>)</a:t>
              </a:r>
            </a:p>
            <a:p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Secteurs 24"/>
          <p:cNvSpPr/>
          <p:nvPr/>
        </p:nvSpPr>
        <p:spPr>
          <a:xfrm>
            <a:off x="8612660" y="4349578"/>
            <a:ext cx="1931772" cy="1968843"/>
          </a:xfrm>
          <a:prstGeom prst="pie">
            <a:avLst>
              <a:gd name="adj1" fmla="val 5436567"/>
              <a:gd name="adj2" fmla="val 28143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608541" y="4390767"/>
            <a:ext cx="17052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CAP 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  Opératrice</a:t>
            </a:r>
          </a:p>
          <a:p>
            <a:pPr algn="r"/>
            <a:r>
              <a:rPr lang="fr-FR" sz="1600" b="1" dirty="0">
                <a:solidFill>
                  <a:schemeClr val="bg1"/>
                </a:solidFill>
              </a:rPr>
              <a:t> Opérateur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logistique</a:t>
            </a:r>
          </a:p>
        </p:txBody>
      </p:sp>
    </p:spTree>
    <p:extLst>
      <p:ext uri="{BB962C8B-B14F-4D97-AF65-F5344CB8AC3E}">
        <p14:creationId xmlns:p14="http://schemas.microsoft.com/office/powerpoint/2010/main" val="2472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13" grpId="0"/>
      <p:bldP spid="14" grpId="0"/>
      <p:bldP spid="15" grpId="0"/>
      <p:bldP spid="25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055" y="76870"/>
            <a:ext cx="1051794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Et maintenant voyons les établissements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28800" y="3108960"/>
            <a:ext cx="1036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DA34BF-BB15-46F9-A13E-D25AC9DB9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47" y="5759924"/>
            <a:ext cx="1679456" cy="106092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18008D4-CD4A-42A9-B54F-F3A585171F4E}"/>
              </a:ext>
            </a:extLst>
          </p:cNvPr>
          <p:cNvSpPr/>
          <p:nvPr/>
        </p:nvSpPr>
        <p:spPr bwMode="auto">
          <a:xfrm>
            <a:off x="3125420" y="3161538"/>
            <a:ext cx="2650760" cy="830998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  <a:effectLst>
            <a:outerShdw blurRad="63500" dist="38100" dir="5400000" rotWithShape="0">
              <a:schemeClr val="tx1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6 champs professionnels !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8449A84-1900-45A2-B9B0-69DB234726C7}"/>
              </a:ext>
            </a:extLst>
          </p:cNvPr>
          <p:cNvSpPr/>
          <p:nvPr/>
        </p:nvSpPr>
        <p:spPr bwMode="auto">
          <a:xfrm>
            <a:off x="615524" y="1720047"/>
            <a:ext cx="1364112" cy="908756"/>
          </a:xfrm>
          <a:prstGeom prst="ellipse">
            <a:avLst/>
          </a:prstGeom>
          <a:solidFill>
            <a:srgbClr val="DC2477"/>
          </a:solidFill>
          <a:ln>
            <a:headEnd type="none" w="med" len="med"/>
            <a:tailEnd type="none" w="med" len="med"/>
          </a:ln>
          <a:effectLst>
            <a:outerShdw blurRad="63500" dist="38100" dir="5400000" rotWithShape="0">
              <a:schemeClr val="tx1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8 Bacs Pros !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CD44FBB-98BE-4EE4-9843-E62B153016EA}"/>
              </a:ext>
            </a:extLst>
          </p:cNvPr>
          <p:cNvSpPr/>
          <p:nvPr/>
        </p:nvSpPr>
        <p:spPr bwMode="auto">
          <a:xfrm>
            <a:off x="481289" y="5963309"/>
            <a:ext cx="1498347" cy="630040"/>
          </a:xfrm>
          <a:prstGeom prst="ellipse">
            <a:avLst/>
          </a:prstGeom>
          <a:solidFill>
            <a:srgbClr val="096DAD"/>
          </a:solidFill>
          <a:ln>
            <a:headEnd type="none" w="med" len="med"/>
            <a:tailEnd type="none" w="med" len="med"/>
          </a:ln>
          <a:effectLst>
            <a:outerShdw blurRad="63500" dist="38100" dir="5400000" rotWithShape="0">
              <a:schemeClr val="tx1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4 CAP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FA52C7-85E5-4707-9AFC-824189DC6A1C}"/>
              </a:ext>
            </a:extLst>
          </p:cNvPr>
          <p:cNvSpPr txBox="1"/>
          <p:nvPr/>
        </p:nvSpPr>
        <p:spPr>
          <a:xfrm>
            <a:off x="2307289" y="5761402"/>
            <a:ext cx="33392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cs typeface="Aharoni" panose="02010803020104030203" pitchFamily="2" charset="-79"/>
              </a:rPr>
              <a:t>  </a:t>
            </a:r>
            <a:r>
              <a:rPr lang="fr-FR" sz="2400" b="1" dirty="0">
                <a:solidFill>
                  <a:schemeClr val="bg1"/>
                </a:solidFill>
                <a:cs typeface="Aharoni" panose="02010803020104030203" pitchFamily="2" charset="-79"/>
              </a:rPr>
              <a:t>Voir son avenir en</a:t>
            </a:r>
          </a:p>
          <a:p>
            <a:r>
              <a:rPr lang="fr-FR" sz="2400" b="1" dirty="0">
                <a:solidFill>
                  <a:schemeClr val="bg1"/>
                </a:solidFill>
                <a:cs typeface="Aharoni" panose="02010803020104030203" pitchFamily="2" charset="-79"/>
              </a:rPr>
              <a:t>  construisant son projet</a:t>
            </a:r>
            <a:endParaRPr lang="fr-FR" sz="20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63F018-6C6C-4EB6-B454-AE81A69B6FBD}"/>
              </a:ext>
            </a:extLst>
          </p:cNvPr>
          <p:cNvSpPr txBox="1"/>
          <p:nvPr/>
        </p:nvSpPr>
        <p:spPr>
          <a:xfrm>
            <a:off x="3565877" y="4040781"/>
            <a:ext cx="1606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cs typeface="Aharoni" panose="02010803020104030203" pitchFamily="2" charset="-79"/>
              </a:rPr>
              <a:t>S’épanouir</a:t>
            </a:r>
          </a:p>
          <a:p>
            <a:r>
              <a:rPr lang="fr-FR" sz="2400" b="1" dirty="0">
                <a:solidFill>
                  <a:schemeClr val="bg1"/>
                </a:solidFill>
                <a:cs typeface="Aharoni" panose="02010803020104030203" pitchFamily="2" charset="-79"/>
              </a:rPr>
              <a:t>Réussir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E465CF-64CA-4817-92F1-715CDA78A44C}"/>
              </a:ext>
            </a:extLst>
          </p:cNvPr>
          <p:cNvSpPr txBox="1"/>
          <p:nvPr/>
        </p:nvSpPr>
        <p:spPr>
          <a:xfrm>
            <a:off x="7875976" y="6002551"/>
            <a:ext cx="437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www.st-joseph-lorient.org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0E315EB-963B-44DD-BBDF-A96DF0362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3"/>
            <a:ext cx="1979636" cy="1537484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F6445071-043C-4838-8828-91A7E0C900F6}"/>
              </a:ext>
            </a:extLst>
          </p:cNvPr>
          <p:cNvGrpSpPr/>
          <p:nvPr/>
        </p:nvGrpSpPr>
        <p:grpSpPr>
          <a:xfrm>
            <a:off x="2240929" y="569607"/>
            <a:ext cx="2931750" cy="2404368"/>
            <a:chOff x="3488189" y="636542"/>
            <a:chExt cx="2534389" cy="2028865"/>
          </a:xfrm>
        </p:grpSpPr>
        <p:pic>
          <p:nvPicPr>
            <p:cNvPr id="23" name="Image 22" descr="Une image contenant texte, personne, homme, intérieur&#10;&#10;Description générée automatiquement">
              <a:extLst>
                <a:ext uri="{FF2B5EF4-FFF2-40B4-BE49-F238E27FC236}">
                  <a16:creationId xmlns:a16="http://schemas.microsoft.com/office/drawing/2014/main" id="{2312E31D-69A5-41D9-B6C4-63568DC42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189" y="636542"/>
              <a:ext cx="1235982" cy="1805930"/>
            </a:xfrm>
            <a:prstGeom prst="rect">
              <a:avLst/>
            </a:prstGeom>
          </p:spPr>
        </p:pic>
        <p:pic>
          <p:nvPicPr>
            <p:cNvPr id="24" name="Image 23" descr="Une image contenant texte, personne&#10;&#10;Description générée automatiquement">
              <a:extLst>
                <a:ext uri="{FF2B5EF4-FFF2-40B4-BE49-F238E27FC236}">
                  <a16:creationId xmlns:a16="http://schemas.microsoft.com/office/drawing/2014/main" id="{DD43AB11-0736-4462-B0BE-0F4F3D995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163" y="636542"/>
              <a:ext cx="1246415" cy="1798505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BED06B4-F9FE-4F15-9C33-62D802D755AB}"/>
                </a:ext>
              </a:extLst>
            </p:cNvPr>
            <p:cNvSpPr txBox="1"/>
            <p:nvPr/>
          </p:nvSpPr>
          <p:spPr>
            <a:xfrm>
              <a:off x="3488189" y="2388408"/>
              <a:ext cx="2534389" cy="276999"/>
            </a:xfrm>
            <a:prstGeom prst="rect">
              <a:avLst/>
            </a:prstGeom>
            <a:solidFill>
              <a:srgbClr val="E4A30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highlight>
                    <a:srgbClr val="E4A302"/>
                  </a:highlight>
                </a:rPr>
                <a:t>PRODUCTIQUE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8DF19C6-CCB8-459E-A07B-C3601A727E93}"/>
              </a:ext>
            </a:extLst>
          </p:cNvPr>
          <p:cNvGrpSpPr/>
          <p:nvPr/>
        </p:nvGrpSpPr>
        <p:grpSpPr>
          <a:xfrm>
            <a:off x="221538" y="3017885"/>
            <a:ext cx="2928373" cy="2644361"/>
            <a:chOff x="3467987" y="2932882"/>
            <a:chExt cx="2571838" cy="2071537"/>
          </a:xfrm>
        </p:grpSpPr>
        <p:pic>
          <p:nvPicPr>
            <p:cNvPr id="26" name="Image 25" descr="Une image contenant personne, homme&#10;&#10;Description générée automatiquement">
              <a:extLst>
                <a:ext uri="{FF2B5EF4-FFF2-40B4-BE49-F238E27FC236}">
                  <a16:creationId xmlns:a16="http://schemas.microsoft.com/office/drawing/2014/main" id="{1D1F9533-9664-461E-8AB1-4E15ADB34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573" y="2932882"/>
              <a:ext cx="1235982" cy="1786962"/>
            </a:xfrm>
            <a:prstGeom prst="rect">
              <a:avLst/>
            </a:prstGeom>
          </p:spPr>
        </p:pic>
        <p:pic>
          <p:nvPicPr>
            <p:cNvPr id="27" name="Image 26" descr="Une image contenant texte, personne, tenant, main&#10;&#10;Description générée automatiquement">
              <a:extLst>
                <a:ext uri="{FF2B5EF4-FFF2-40B4-BE49-F238E27FC236}">
                  <a16:creationId xmlns:a16="http://schemas.microsoft.com/office/drawing/2014/main" id="{95790975-A383-4901-BD43-049432EA8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987" y="2949491"/>
              <a:ext cx="1235982" cy="1797114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7C20D20-3302-42BE-9E91-2F687717A6CB}"/>
                </a:ext>
              </a:extLst>
            </p:cNvPr>
            <p:cNvSpPr txBox="1"/>
            <p:nvPr/>
          </p:nvSpPr>
          <p:spPr>
            <a:xfrm>
              <a:off x="3467987" y="4727420"/>
              <a:ext cx="2571838" cy="276999"/>
            </a:xfrm>
            <a:prstGeom prst="rect">
              <a:avLst/>
            </a:prstGeom>
            <a:solidFill>
              <a:srgbClr val="E4A30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highlight>
                    <a:srgbClr val="E4A302"/>
                  </a:highlight>
                </a:rPr>
                <a:t>MÉTIERS DE LA SÉCURITÉ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A0891F7-DF55-41DD-9860-7ED72D3D74E4}"/>
              </a:ext>
            </a:extLst>
          </p:cNvPr>
          <p:cNvGrpSpPr/>
          <p:nvPr/>
        </p:nvGrpSpPr>
        <p:grpSpPr>
          <a:xfrm>
            <a:off x="9042090" y="3165867"/>
            <a:ext cx="2995525" cy="2597140"/>
            <a:chOff x="6287076" y="782858"/>
            <a:chExt cx="2478202" cy="2262560"/>
          </a:xfrm>
        </p:grpSpPr>
        <p:pic>
          <p:nvPicPr>
            <p:cNvPr id="29" name="Image 28" descr="Une image contenant personne, intérieur&#10;&#10;Description générée automatiquement">
              <a:extLst>
                <a:ext uri="{FF2B5EF4-FFF2-40B4-BE49-F238E27FC236}">
                  <a16:creationId xmlns:a16="http://schemas.microsoft.com/office/drawing/2014/main" id="{CBC7A3E0-DD02-496B-970E-0E96EE216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065" y="782858"/>
              <a:ext cx="1210760" cy="1747864"/>
            </a:xfrm>
            <a:prstGeom prst="rect">
              <a:avLst/>
            </a:prstGeom>
          </p:spPr>
        </p:pic>
        <p:pic>
          <p:nvPicPr>
            <p:cNvPr id="30" name="Image 29" descr="Une image contenant texte, personne&#10;&#10;Description générée automatiquement">
              <a:extLst>
                <a:ext uri="{FF2B5EF4-FFF2-40B4-BE49-F238E27FC236}">
                  <a16:creationId xmlns:a16="http://schemas.microsoft.com/office/drawing/2014/main" id="{724A9E52-63E8-4B47-85B8-0569DF1FC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076" y="782859"/>
              <a:ext cx="1208939" cy="1747863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7AF8A84-0753-4090-AC3A-4DBCF8BE35BF}"/>
                </a:ext>
              </a:extLst>
            </p:cNvPr>
            <p:cNvSpPr txBox="1"/>
            <p:nvPr/>
          </p:nvSpPr>
          <p:spPr>
            <a:xfrm>
              <a:off x="6287076" y="2583753"/>
              <a:ext cx="2478202" cy="461665"/>
            </a:xfrm>
            <a:prstGeom prst="rect">
              <a:avLst/>
            </a:prstGeom>
            <a:solidFill>
              <a:srgbClr val="E4A30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highlight>
                    <a:srgbClr val="E4A302"/>
                  </a:highlight>
                </a:rPr>
                <a:t>TERTIAIRE </a:t>
              </a:r>
            </a:p>
            <a:p>
              <a:pPr algn="ctr"/>
              <a:r>
                <a:rPr lang="fr-FR" sz="1200" b="1" dirty="0">
                  <a:highlight>
                    <a:srgbClr val="E4A302"/>
                  </a:highlight>
                </a:rPr>
                <a:t>COMMERCE-ACCUEIL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E34F459-9C31-482E-8BA1-C23F15E425E8}"/>
              </a:ext>
            </a:extLst>
          </p:cNvPr>
          <p:cNvGrpSpPr/>
          <p:nvPr/>
        </p:nvGrpSpPr>
        <p:grpSpPr>
          <a:xfrm>
            <a:off x="5526658" y="3183701"/>
            <a:ext cx="3092599" cy="2560088"/>
            <a:chOff x="528975" y="3816296"/>
            <a:chExt cx="2547878" cy="2179045"/>
          </a:xfrm>
        </p:grpSpPr>
        <p:pic>
          <p:nvPicPr>
            <p:cNvPr id="32" name="Image 31" descr="Une image contenant personne, jaune, main, posant&#10;&#10;Description générée automatiquement">
              <a:extLst>
                <a:ext uri="{FF2B5EF4-FFF2-40B4-BE49-F238E27FC236}">
                  <a16:creationId xmlns:a16="http://schemas.microsoft.com/office/drawing/2014/main" id="{101BFF91-37D6-4702-993B-B45829BDD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75" y="3816296"/>
              <a:ext cx="1236136" cy="1779962"/>
            </a:xfrm>
            <a:prstGeom prst="rect">
              <a:avLst/>
            </a:prstGeom>
          </p:spPr>
        </p:pic>
        <p:pic>
          <p:nvPicPr>
            <p:cNvPr id="33" name="Image 32" descr="Une image contenant personne, orange&#10;&#10;Description générée automatiquement">
              <a:extLst>
                <a:ext uri="{FF2B5EF4-FFF2-40B4-BE49-F238E27FC236}">
                  <a16:creationId xmlns:a16="http://schemas.microsoft.com/office/drawing/2014/main" id="{56788D9C-B6D5-466C-A683-E9286FFCE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476" y="3819052"/>
              <a:ext cx="1230205" cy="1808252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381DDB6-9469-407E-A70C-BC078893E95E}"/>
                </a:ext>
              </a:extLst>
            </p:cNvPr>
            <p:cNvSpPr txBox="1"/>
            <p:nvPr/>
          </p:nvSpPr>
          <p:spPr>
            <a:xfrm>
              <a:off x="528975" y="5718342"/>
              <a:ext cx="2547878" cy="276999"/>
            </a:xfrm>
            <a:prstGeom prst="rect">
              <a:avLst/>
            </a:prstGeom>
            <a:solidFill>
              <a:srgbClr val="E4A30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highlight>
                    <a:srgbClr val="E4A302"/>
                  </a:highlight>
                </a:rPr>
                <a:t>MAINTENANCE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7BC027C3-0C2D-4ACD-AFA3-02CA1D381CEE}"/>
              </a:ext>
            </a:extLst>
          </p:cNvPr>
          <p:cNvGrpSpPr/>
          <p:nvPr/>
        </p:nvGrpSpPr>
        <p:grpSpPr>
          <a:xfrm>
            <a:off x="8880609" y="585879"/>
            <a:ext cx="3143721" cy="2464088"/>
            <a:chOff x="3563888" y="3858252"/>
            <a:chExt cx="2547878" cy="2140757"/>
          </a:xfrm>
        </p:grpSpPr>
        <p:pic>
          <p:nvPicPr>
            <p:cNvPr id="36" name="Image 35" descr="Une image contenant texte, personne&#10;&#10;Description générée automatiquement">
              <a:extLst>
                <a:ext uri="{FF2B5EF4-FFF2-40B4-BE49-F238E27FC236}">
                  <a16:creationId xmlns:a16="http://schemas.microsoft.com/office/drawing/2014/main" id="{6F7012E5-6354-4BD6-B082-7513C2C48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3858252"/>
              <a:ext cx="1241880" cy="1799231"/>
            </a:xfrm>
            <a:prstGeom prst="rect">
              <a:avLst/>
            </a:prstGeom>
          </p:spPr>
        </p:pic>
        <p:pic>
          <p:nvPicPr>
            <p:cNvPr id="37" name="Image 36" descr="Une image contenant personne&#10;&#10;Description générée automatiquement">
              <a:extLst>
                <a:ext uri="{FF2B5EF4-FFF2-40B4-BE49-F238E27FC236}">
                  <a16:creationId xmlns:a16="http://schemas.microsoft.com/office/drawing/2014/main" id="{22BBC0AF-6FD5-4C33-A575-BBBB9FCF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886" y="3858252"/>
              <a:ext cx="1241880" cy="1808252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7061B798-D21F-4FE8-8A37-EC1105C6B9B1}"/>
                </a:ext>
              </a:extLst>
            </p:cNvPr>
            <p:cNvSpPr txBox="1"/>
            <p:nvPr/>
          </p:nvSpPr>
          <p:spPr>
            <a:xfrm>
              <a:off x="3563888" y="5722010"/>
              <a:ext cx="2547878" cy="276999"/>
            </a:xfrm>
            <a:prstGeom prst="rect">
              <a:avLst/>
            </a:prstGeom>
            <a:solidFill>
              <a:srgbClr val="E4A30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highlight>
                    <a:srgbClr val="E4A302"/>
                  </a:highlight>
                </a:rPr>
                <a:t>ÉLECTROTECHNIQUE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991C9729-1388-46A5-95F4-84AD3411F6E8}"/>
              </a:ext>
            </a:extLst>
          </p:cNvPr>
          <p:cNvGrpSpPr/>
          <p:nvPr/>
        </p:nvGrpSpPr>
        <p:grpSpPr>
          <a:xfrm>
            <a:off x="5539155" y="569607"/>
            <a:ext cx="3103458" cy="2578039"/>
            <a:chOff x="6376629" y="3410182"/>
            <a:chExt cx="2506743" cy="2383987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3B9751EE-7B9A-49E5-ACF3-75397CEC4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525" y="3432675"/>
              <a:ext cx="1235982" cy="1779962"/>
            </a:xfrm>
            <a:prstGeom prst="rect">
              <a:avLst/>
            </a:prstGeom>
          </p:spPr>
        </p:pic>
        <p:pic>
          <p:nvPicPr>
            <p:cNvPr id="41" name="Image 40" descr="Une image contenant personne, jaune&#10;&#10;Description générée automatiquement">
              <a:extLst>
                <a:ext uri="{FF2B5EF4-FFF2-40B4-BE49-F238E27FC236}">
                  <a16:creationId xmlns:a16="http://schemas.microsoft.com/office/drawing/2014/main" id="{7FBFF382-F220-4474-A72C-D895ADEA6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76629" y="3410182"/>
              <a:ext cx="1225242" cy="1812559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C6B1C3F4-D62D-4E1D-9BDD-88C802CC8E40}"/>
                </a:ext>
              </a:extLst>
            </p:cNvPr>
            <p:cNvSpPr txBox="1"/>
            <p:nvPr/>
          </p:nvSpPr>
          <p:spPr>
            <a:xfrm>
              <a:off x="6376629" y="5332504"/>
              <a:ext cx="2506743" cy="461665"/>
            </a:xfrm>
            <a:prstGeom prst="rect">
              <a:avLst/>
            </a:prstGeom>
            <a:solidFill>
              <a:srgbClr val="E4A30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highlight>
                    <a:srgbClr val="E4A302"/>
                  </a:highlight>
                </a:rPr>
                <a:t>ÉNERGIES </a:t>
              </a:r>
            </a:p>
            <a:p>
              <a:pPr algn="ctr"/>
              <a:r>
                <a:rPr lang="fr-FR" sz="1200" b="1" dirty="0">
                  <a:highlight>
                    <a:srgbClr val="E4A302"/>
                  </a:highlight>
                </a:rPr>
                <a:t>THERMIQUE-FRIGORIFIQUE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7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4055" y="76870"/>
            <a:ext cx="1051794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Et maintenant voyons les établissements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4252" y="744111"/>
            <a:ext cx="7014949" cy="10809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Lycée Jeanne d’Arc – Saint Ivy</a:t>
            </a:r>
            <a:b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PONTIVY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709729"/>
            <a:ext cx="1179258" cy="1161041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541080" y="2111050"/>
            <a:ext cx="6887389" cy="394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Pro Cuisine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Pro Commercialisation et Service en Restauration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Préinscription sur rendez-vous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sur lyceejasi.fr</a:t>
            </a:r>
          </a:p>
        </p:txBody>
      </p:sp>
      <p:pic>
        <p:nvPicPr>
          <p:cNvPr id="15" name="Picture 4" descr="IMG_0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841" y="2317146"/>
            <a:ext cx="2120448" cy="28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78" y="4593241"/>
            <a:ext cx="3508755" cy="19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42535" y="453388"/>
            <a:ext cx="1051794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DES RENDEZ-VOUS A RETENIR</a:t>
            </a:r>
            <a:endParaRPr lang="fr-FR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43492" y="1549101"/>
            <a:ext cx="1028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LE FORUM DES COLLEGIENS DE LORIENT –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rgbClr val="FFFF00"/>
                </a:solidFill>
              </a:rPr>
              <a:t>LE 8 JANVIER 2022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3492" y="2497567"/>
            <a:ext cx="1028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LES PORTES OUVERTES DES LYCEES LORIENTAIS - LES 4-5 MARS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492" y="3539846"/>
            <a:ext cx="1051794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MAIS AUSSI…</a:t>
            </a:r>
            <a:endParaRPr lang="fr-FR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60310" y="4321962"/>
            <a:ext cx="10284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LES MINIS STAGES D’UNE JOURNEE OU ATELIERS METIERS</a:t>
            </a:r>
          </a:p>
          <a:p>
            <a:r>
              <a:rPr lang="fr-FR" sz="2800" b="1" dirty="0">
                <a:solidFill>
                  <a:srgbClr val="FFFF00"/>
                </a:solidFill>
              </a:rPr>
              <a:t>Ne pas hésiter à se rapprocher des lycées.</a:t>
            </a:r>
          </a:p>
        </p:txBody>
      </p:sp>
    </p:spTree>
    <p:extLst>
      <p:ext uri="{BB962C8B-B14F-4D97-AF65-F5344CB8AC3E}">
        <p14:creationId xmlns:p14="http://schemas.microsoft.com/office/powerpoint/2010/main" val="5241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9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2784" y="0"/>
            <a:ext cx="10714892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L’ORIENTATION après la 3</a:t>
            </a:r>
            <a:r>
              <a:rPr lang="fr-FR" sz="32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ème</a:t>
            </a:r>
          </a:p>
          <a:p>
            <a:pPr algn="ctr"/>
            <a:r>
              <a:rPr lang="fr-F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fr-F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la voie professionnelle</a:t>
            </a:r>
            <a:endParaRPr lang="fr-FR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70" y="907867"/>
            <a:ext cx="1540919" cy="20545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84" y="1218635"/>
            <a:ext cx="6503377" cy="55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109" y="76870"/>
            <a:ext cx="10714892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Permettre à l’élève de pratiquer dans un domaine qui le motive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7963" y="2504049"/>
            <a:ext cx="11633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La voie professionnelle permet de travailler : 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	</a:t>
            </a:r>
            <a:r>
              <a:rPr lang="fr-FR" sz="2800" b="1" dirty="0">
                <a:solidFill>
                  <a:schemeClr val="bg1"/>
                </a:solidFill>
              </a:rPr>
              <a:t>- d’autres intelligences (relationnelle / pratique).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des matières et compétences que l’on a choisies.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de manière plus pratique, plus concrète.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61" y="4935484"/>
            <a:ext cx="3202891" cy="16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109" y="76870"/>
            <a:ext cx="10714892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L’enseignement professionnel : un triptyque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2638" y="1646530"/>
            <a:ext cx="117784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L’enseignement professionnel ancre les compétences des élèves par : 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	</a:t>
            </a:r>
            <a:r>
              <a:rPr lang="fr-FR" sz="2800" b="1" dirty="0">
                <a:solidFill>
                  <a:schemeClr val="bg1"/>
                </a:solidFill>
              </a:rPr>
              <a:t>- des cours théoriques (matières générales et professionnelles)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 	- des Travaux Pratiques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des PFMP ou Stages.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Les PFMP font partie intégrante de la formation et sont à rattraper en cas d’absence.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46" y="4904602"/>
            <a:ext cx="1883009" cy="18830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2638" y="4702629"/>
            <a:ext cx="8307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Les PFMP participent à la validation des compétences professionnelles par une </a:t>
            </a:r>
            <a:r>
              <a:rPr lang="fr-FR" sz="2800" b="1" dirty="0" err="1">
                <a:solidFill>
                  <a:schemeClr val="bg1"/>
                </a:solidFill>
              </a:rPr>
              <a:t>co</a:t>
            </a:r>
            <a:r>
              <a:rPr lang="fr-FR" sz="2800" b="1" dirty="0">
                <a:solidFill>
                  <a:schemeClr val="bg1"/>
                </a:solidFill>
              </a:rPr>
              <a:t>-évaluation</a:t>
            </a:r>
          </a:p>
        </p:txBody>
      </p:sp>
    </p:spTree>
    <p:extLst>
      <p:ext uri="{BB962C8B-B14F-4D97-AF65-F5344CB8AC3E}">
        <p14:creationId xmlns:p14="http://schemas.microsoft.com/office/powerpoint/2010/main" val="12442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109" y="76870"/>
            <a:ext cx="10714892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 cas particulier de l’apprentissage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8812" y="2004754"/>
            <a:ext cx="120231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L’apprenti n’est plus un élève mais un jeune travailleur. 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	</a:t>
            </a:r>
            <a:r>
              <a:rPr lang="fr-FR" sz="2800" b="1" dirty="0">
                <a:solidFill>
                  <a:schemeClr val="bg1"/>
                </a:solidFill>
              </a:rPr>
              <a:t>- minimum 16 ans ou dans sa 16</a:t>
            </a:r>
            <a:r>
              <a:rPr lang="fr-FR" sz="2800" b="1" baseline="30000" dirty="0">
                <a:solidFill>
                  <a:schemeClr val="bg1"/>
                </a:solidFill>
              </a:rPr>
              <a:t>e</a:t>
            </a:r>
            <a:r>
              <a:rPr lang="fr-FR" sz="2800" b="1" dirty="0">
                <a:solidFill>
                  <a:schemeClr val="bg1"/>
                </a:solidFill>
              </a:rPr>
              <a:t> année après une 3</a:t>
            </a:r>
            <a:r>
              <a:rPr lang="fr-FR" sz="2800" b="1" baseline="30000" dirty="0">
                <a:solidFill>
                  <a:schemeClr val="bg1"/>
                </a:solidFill>
              </a:rPr>
              <a:t>e</a:t>
            </a:r>
            <a:endParaRPr lang="fr-FR" sz="2800" b="1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	- a signé un contrat d’apprentissage chez un patron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est rémunéré pendant sa formation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rythme de 3 semaines en entreprise et 1 au lycée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Mais aussi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travaille 35 heures par semaine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il a 5 semaines de congés payés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96" y="2602522"/>
            <a:ext cx="2511253" cy="18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109" y="76870"/>
            <a:ext cx="10714892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Les diplômes préparés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8813" y="1202895"/>
            <a:ext cx="120231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2 diplômes sont préparés dans les LP :  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	</a:t>
            </a:r>
            <a:r>
              <a:rPr lang="fr-FR" sz="2800" b="1" dirty="0">
                <a:solidFill>
                  <a:schemeClr val="bg1"/>
                </a:solidFill>
              </a:rPr>
              <a:t>- Le CAP (Certificat d’Aptitude Professionnelle) qui se passe en 2 ans – 	c’est un diplôme de niveau III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	- le BAC Professionnel qui se passe en 3 ans - c’est un diplôme 	de niveau 	IV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	- Le BEP a disparu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05" y="4668971"/>
            <a:ext cx="1540919" cy="20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109" y="76870"/>
            <a:ext cx="10714892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Les diplômes préparés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8" y="4711087"/>
            <a:ext cx="1540919" cy="2054558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636206" y="795538"/>
            <a:ext cx="2696418" cy="3454400"/>
          </a:xfrm>
          <a:prstGeom prst="roundRect">
            <a:avLst/>
          </a:prstGeom>
          <a:solidFill>
            <a:srgbClr val="006666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18818" y="1111950"/>
            <a:ext cx="2554560" cy="1384995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97610" y="2551018"/>
            <a:ext cx="2554560" cy="159913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59014" y="1130269"/>
            <a:ext cx="2431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MATIERES GENERALES</a:t>
            </a:r>
          </a:p>
          <a:p>
            <a:pPr algn="ctr"/>
            <a:r>
              <a:rPr lang="fr-FR" sz="1400" b="1" dirty="0"/>
              <a:t>Français</a:t>
            </a:r>
          </a:p>
          <a:p>
            <a:pPr algn="ctr"/>
            <a:r>
              <a:rPr lang="fr-FR" sz="1400" b="1" dirty="0"/>
              <a:t>Maths</a:t>
            </a:r>
          </a:p>
          <a:p>
            <a:pPr algn="ctr"/>
            <a:r>
              <a:rPr lang="fr-FR" sz="1400" b="1" dirty="0"/>
              <a:t>Histoire Géographie</a:t>
            </a:r>
          </a:p>
          <a:p>
            <a:pPr algn="ctr"/>
            <a:r>
              <a:rPr lang="fr-FR" sz="1400" b="1" dirty="0"/>
              <a:t>Anglais</a:t>
            </a:r>
          </a:p>
          <a:p>
            <a:pPr algn="ctr"/>
            <a:r>
              <a:rPr lang="fr-FR" sz="1400" b="1" dirty="0"/>
              <a:t>SVT…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9014" y="2658180"/>
            <a:ext cx="2503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MATIERES PROFESSIONNELLES</a:t>
            </a:r>
          </a:p>
          <a:p>
            <a:pPr algn="ctr"/>
            <a:r>
              <a:rPr lang="fr-FR" sz="1400" b="1" dirty="0"/>
              <a:t>(exemple)</a:t>
            </a:r>
          </a:p>
          <a:p>
            <a:pPr algn="ctr"/>
            <a:r>
              <a:rPr lang="fr-FR" sz="1400" b="1" dirty="0"/>
              <a:t>Législation du travail</a:t>
            </a:r>
          </a:p>
          <a:p>
            <a:pPr algn="ctr"/>
            <a:r>
              <a:rPr lang="fr-FR" sz="1400" b="1" dirty="0"/>
              <a:t>Communication en situation professionnelle</a:t>
            </a:r>
          </a:p>
          <a:p>
            <a:pPr algn="ctr"/>
            <a:r>
              <a:rPr lang="fr-FR" sz="1400" b="1" dirty="0"/>
              <a:t>Techniques commerciales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9014" y="840810"/>
            <a:ext cx="250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</a:rPr>
              <a:t>ENSEIGNEMENTS THEORIQUES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534" y="1643527"/>
            <a:ext cx="563272" cy="338554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600" b="1" dirty="0"/>
              <a:t>18 h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366839" y="777219"/>
            <a:ext cx="2696418" cy="3454400"/>
          </a:xfrm>
          <a:prstGeom prst="roundRect">
            <a:avLst/>
          </a:prstGeom>
          <a:solidFill>
            <a:srgbClr val="99FF33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449451" y="1093631"/>
            <a:ext cx="2554560" cy="1384995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428243" y="2532699"/>
            <a:ext cx="2554560" cy="1599130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503241" y="1214890"/>
            <a:ext cx="2431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</a:rPr>
              <a:t>MATIERES PROFESSIONNELLES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(exemple)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Techniques culinaires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Puériculture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Service en salle…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440636" y="2924860"/>
            <a:ext cx="250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00"/>
                </a:solidFill>
              </a:rPr>
              <a:t>PFMP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En fonction des filières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De 12 à 14 semaines de stage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489647" y="822491"/>
            <a:ext cx="250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ENSEIGNEMENTS PRATIQUES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105611" y="3329563"/>
            <a:ext cx="2696418" cy="3454400"/>
          </a:xfrm>
          <a:prstGeom prst="roundRect">
            <a:avLst/>
          </a:prstGeom>
          <a:solidFill>
            <a:srgbClr val="006666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6188223" y="3645975"/>
            <a:ext cx="2554560" cy="1384995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6167015" y="5085043"/>
            <a:ext cx="2554560" cy="1599130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228419" y="3664294"/>
            <a:ext cx="2431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MATIERES GENERALES</a:t>
            </a:r>
          </a:p>
          <a:p>
            <a:pPr algn="ctr"/>
            <a:r>
              <a:rPr lang="fr-FR" sz="1400" b="1" dirty="0"/>
              <a:t>Français</a:t>
            </a:r>
          </a:p>
          <a:p>
            <a:pPr algn="ctr"/>
            <a:r>
              <a:rPr lang="fr-FR" sz="1400" b="1" dirty="0"/>
              <a:t>Maths</a:t>
            </a:r>
          </a:p>
          <a:p>
            <a:pPr algn="ctr"/>
            <a:r>
              <a:rPr lang="fr-FR" sz="1400" b="1" dirty="0"/>
              <a:t>Histoire Géographie</a:t>
            </a:r>
          </a:p>
          <a:p>
            <a:pPr algn="ctr"/>
            <a:r>
              <a:rPr lang="fr-FR" sz="1400" b="1" dirty="0"/>
              <a:t>Anglais</a:t>
            </a:r>
          </a:p>
          <a:p>
            <a:pPr algn="ctr"/>
            <a:r>
              <a:rPr lang="fr-FR" sz="1400" b="1" dirty="0"/>
              <a:t>Physique…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239023" y="5347382"/>
            <a:ext cx="2503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MATIERES PROFESSIONNELLES</a:t>
            </a:r>
          </a:p>
          <a:p>
            <a:pPr algn="ctr"/>
            <a:r>
              <a:rPr lang="fr-FR" sz="1400" b="1" dirty="0"/>
              <a:t>(exemples)</a:t>
            </a:r>
          </a:p>
          <a:p>
            <a:pPr algn="ctr"/>
            <a:r>
              <a:rPr lang="fr-FR" sz="1400" b="1" dirty="0"/>
              <a:t>Besoins de la personne</a:t>
            </a:r>
          </a:p>
          <a:p>
            <a:pPr algn="ctr"/>
            <a:r>
              <a:rPr lang="fr-FR" sz="1400" b="1" dirty="0"/>
              <a:t>Connaissance des structures</a:t>
            </a:r>
          </a:p>
          <a:p>
            <a:pPr algn="ctr"/>
            <a:r>
              <a:rPr lang="fr-FR" sz="1400" b="1" dirty="0"/>
              <a:t>Services des territoires…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228419" y="3374835"/>
            <a:ext cx="250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</a:rPr>
              <a:t>ENSEIGNEMENTS THEORIQUES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8816825" y="3311245"/>
            <a:ext cx="2696418" cy="3454400"/>
          </a:xfrm>
          <a:prstGeom prst="roundRect">
            <a:avLst/>
          </a:prstGeom>
          <a:solidFill>
            <a:srgbClr val="99FF33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8899437" y="3627657"/>
            <a:ext cx="2554560" cy="1384995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8878229" y="5066725"/>
            <a:ext cx="2554560" cy="1599130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960841" y="3792561"/>
            <a:ext cx="2431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</a:rPr>
              <a:t>MATIERES PROFESSIONNELLES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(exemple)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Techniques culinaires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TP Santé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Animation…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913154" y="5405040"/>
            <a:ext cx="250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00"/>
                </a:solidFill>
              </a:rPr>
              <a:t>PFMP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En fonction des filières</a:t>
            </a:r>
          </a:p>
          <a:p>
            <a:pPr algn="ctr"/>
            <a:r>
              <a:rPr lang="fr-FR" sz="1400" b="1" dirty="0">
                <a:solidFill>
                  <a:srgbClr val="FFFF00"/>
                </a:solidFill>
              </a:rPr>
              <a:t>De 20 à 22 semaines de stage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939633" y="3356517"/>
            <a:ext cx="250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ENSEIGNEMENTS PRATIQUES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067538" y="1642651"/>
            <a:ext cx="563272" cy="338554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FF00"/>
                </a:solidFill>
              </a:rPr>
              <a:t>12 h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20806" y="4318093"/>
            <a:ext cx="892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LE CAP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7530269" y="2847297"/>
            <a:ext cx="2573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LE BAC PROFESSIONNEL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521162" y="4915766"/>
            <a:ext cx="563272" cy="338554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fr-FR" sz="1600" b="1" dirty="0"/>
              <a:t>24 h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1553439" y="4915766"/>
            <a:ext cx="563272" cy="338554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FF00"/>
                </a:solidFill>
              </a:rPr>
              <a:t>6 h</a:t>
            </a:r>
          </a:p>
        </p:txBody>
      </p:sp>
    </p:spTree>
    <p:extLst>
      <p:ext uri="{BB962C8B-B14F-4D97-AF65-F5344CB8AC3E}">
        <p14:creationId xmlns:p14="http://schemas.microsoft.com/office/powerpoint/2010/main" val="1756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55" grpId="0" animBg="1"/>
      <p:bldP spid="3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109" y="76870"/>
            <a:ext cx="10714892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Les diplômes préparés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8812" y="1371708"/>
            <a:ext cx="120231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Tous nos établissements permettent des passerelles entre CAP et BAC Pro dans un sens comme dans l’autre pendant le 1</a:t>
            </a:r>
            <a:r>
              <a:rPr lang="fr-FR" sz="2800" b="1" baseline="30000" dirty="0">
                <a:solidFill>
                  <a:schemeClr val="bg1"/>
                </a:solidFill>
              </a:rPr>
              <a:t>er</a:t>
            </a:r>
            <a:r>
              <a:rPr lang="fr-FR" sz="2800" b="1" dirty="0">
                <a:solidFill>
                  <a:schemeClr val="bg1"/>
                </a:solidFill>
              </a:rPr>
              <a:t> trimestre.  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Le CAP est souvent un tremplin vers le BAC Professionnel. 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Il permet de reprendre confiance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Il permet de consolider les acquis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Il permet de gagner en maturité grâce aux stages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- Il permet de capitaliser les premières compétences professionnelles 	attendues des entreprises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A la fin de la troisième c’est le LP qui est le plus à même de définir le niveau. Il vaut mieux demander </a:t>
            </a:r>
            <a:r>
              <a:rPr lang="fr-FR" sz="2800" b="1" u="sng" dirty="0">
                <a:solidFill>
                  <a:schemeClr val="bg1"/>
                </a:solidFill>
              </a:rPr>
              <a:t>la voie professionnelle </a:t>
            </a:r>
            <a:r>
              <a:rPr lang="fr-FR" sz="2800" b="1" dirty="0">
                <a:solidFill>
                  <a:schemeClr val="bg1"/>
                </a:solidFill>
              </a:rPr>
              <a:t>plutôt qu’un Bac pro ou un CAP.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12" y="2137685"/>
            <a:ext cx="2025748" cy="20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109" y="76870"/>
            <a:ext cx="10714892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Les spécificités de la voie pro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07" cy="4923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4" y="0"/>
            <a:ext cx="390836" cy="4923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0"/>
            <a:ext cx="508558" cy="50855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8813" y="1118490"/>
            <a:ext cx="120231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Dans tous les établissements l’enseignement général est au service du professionnel grâce à un volume hebdomadaire identique.  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Le lien entre les matières est toujours présent (Français étude d’un texte sur un sujet pro), anglais technique…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Il existe aussi des </a:t>
            </a:r>
            <a:r>
              <a:rPr lang="fr-FR" sz="2800" b="1" dirty="0" err="1">
                <a:solidFill>
                  <a:schemeClr val="bg1"/>
                </a:solidFill>
              </a:rPr>
              <a:t>co</a:t>
            </a:r>
            <a:r>
              <a:rPr lang="fr-FR" sz="2800" b="1" dirty="0">
                <a:solidFill>
                  <a:schemeClr val="bg1"/>
                </a:solidFill>
              </a:rPr>
              <a:t>-interventions entre deux enseignants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qui peuvent enseigner des matières générales et des matières pro.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Le but du diplôme est de former un professionnel</a:t>
            </a:r>
          </a:p>
          <a:p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Un chef d’œuvre doit obligatoirement finaliser la scolarité de la voie professionnelle. Il fait l’objet d’une restitution orale pour l’obtention du Bac.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03" y="2775820"/>
            <a:ext cx="2025748" cy="20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1150</Words>
  <Application>Microsoft Office PowerPoint</Application>
  <PresentationFormat>Grand écran</PresentationFormat>
  <Paragraphs>195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Segoe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Le Vouedec</dc:creator>
  <cp:lastModifiedBy>Lydie LE BLEIS</cp:lastModifiedBy>
  <cp:revision>55</cp:revision>
  <dcterms:created xsi:type="dcterms:W3CDTF">2021-01-11T13:26:34Z</dcterms:created>
  <dcterms:modified xsi:type="dcterms:W3CDTF">2021-11-28T14:38:14Z</dcterms:modified>
</cp:coreProperties>
</file>